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7" r:id="rId7"/>
    <p:sldId id="268" r:id="rId8"/>
    <p:sldId id="269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Mandibl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1908571"/>
          </a:xfrm>
        </p:spPr>
        <p:txBody>
          <a:bodyPr/>
          <a:lstStyle/>
          <a:p>
            <a:r>
              <a:rPr lang="en-US" b="1" dirty="0" smtClean="0"/>
              <a:t>- Bovine </a:t>
            </a:r>
            <a:r>
              <a:rPr lang="en-US" b="1" dirty="0" err="1" smtClean="0"/>
              <a:t>Actinomycosis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Bovine </a:t>
            </a:r>
            <a:r>
              <a:rPr lang="en-US" b="1" dirty="0" err="1" smtClean="0"/>
              <a:t>Actinobacillosis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02"/>
            <a:ext cx="9144000" cy="1308492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5700" b="1" dirty="0" smtClean="0"/>
              <a:t>By Dr. </a:t>
            </a:r>
            <a:r>
              <a:rPr lang="en-US" sz="5700" b="1" dirty="0" err="1" smtClean="0"/>
              <a:t>Thaer</a:t>
            </a:r>
            <a:r>
              <a:rPr lang="en-US" sz="5700" b="1" dirty="0" smtClean="0"/>
              <a:t> Ali</a:t>
            </a:r>
            <a:endParaRPr lang="en-US" sz="5700" b="1" dirty="0"/>
          </a:p>
        </p:txBody>
      </p:sp>
    </p:spTree>
    <p:extLst>
      <p:ext uri="{BB962C8B-B14F-4D97-AF65-F5344CB8AC3E}">
        <p14:creationId xmlns="" xmlns:p14="http://schemas.microsoft.com/office/powerpoint/2010/main" val="13075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34"/>
            <a:ext cx="8229600" cy="64292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Actinomycosis</a:t>
            </a:r>
            <a:r>
              <a:rPr lang="en-US" b="1" dirty="0"/>
              <a:t> (“Lumpy Jaw”)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1"/>
            <a:ext cx="9144000" cy="36230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Actinomycosis</a:t>
            </a:r>
            <a:r>
              <a:rPr lang="en-US" dirty="0" smtClean="0"/>
              <a:t> </a:t>
            </a:r>
            <a:r>
              <a:rPr lang="en-US" dirty="0"/>
              <a:t>is a chronic granulomatous disease of cattle and </a:t>
            </a:r>
            <a:r>
              <a:rPr lang="en-US" dirty="0" smtClean="0"/>
              <a:t>pigs. </a:t>
            </a:r>
          </a:p>
          <a:p>
            <a:r>
              <a:rPr lang="en-US" dirty="0" smtClean="0"/>
              <a:t>It </a:t>
            </a:r>
            <a:r>
              <a:rPr lang="en-US" dirty="0"/>
              <a:t>is caused by </a:t>
            </a:r>
            <a:r>
              <a:rPr lang="en-US" i="1" dirty="0" err="1"/>
              <a:t>Actinomyces</a:t>
            </a:r>
            <a:r>
              <a:rPr lang="en-US" i="1" dirty="0"/>
              <a:t> </a:t>
            </a:r>
            <a:r>
              <a:rPr lang="en-US" i="1" dirty="0" err="1"/>
              <a:t>bovis</a:t>
            </a:r>
            <a:r>
              <a:rPr lang="en-US" dirty="0"/>
              <a:t> which is an obligatory parasite in the mucous membrane of the mouth and pharynx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Infection occurs following injury with a sharp object or hard feed pieces to the oral mucosa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Postmortem findings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en-US" dirty="0" smtClean="0"/>
              <a:t>Lesions </a:t>
            </a:r>
            <a:r>
              <a:rPr lang="en-US" dirty="0"/>
              <a:t>in the mandible (Lumpy jaw) or maxilla </a:t>
            </a:r>
            <a:endParaRPr lang="en-US" dirty="0" smtClean="0"/>
          </a:p>
          <a:p>
            <a:r>
              <a:rPr lang="en-US" dirty="0" smtClean="0"/>
              <a:t>Granulomatous </a:t>
            </a:r>
            <a:r>
              <a:rPr lang="en-US" dirty="0"/>
              <a:t>lesions in lower part </a:t>
            </a:r>
            <a:r>
              <a:rPr lang="en-US" dirty="0" err="1"/>
              <a:t>oesophagus</a:t>
            </a:r>
            <a:r>
              <a:rPr lang="en-US" dirty="0"/>
              <a:t> or anterior part of the reticulum</a:t>
            </a:r>
          </a:p>
          <a:p>
            <a:r>
              <a:rPr lang="en-US" dirty="0"/>
              <a:t>Local peritonitis</a:t>
            </a:r>
          </a:p>
          <a:p>
            <a:r>
              <a:rPr lang="en-US" dirty="0"/>
              <a:t>Mild </a:t>
            </a:r>
            <a:r>
              <a:rPr lang="en-US" dirty="0" err="1"/>
              <a:t>abomasitis</a:t>
            </a:r>
            <a:r>
              <a:rPr lang="en-US" dirty="0"/>
              <a:t> and enteritis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1-bony </a:t>
            </a:r>
            <a:r>
              <a:rPr lang="en-US" dirty="0"/>
              <a:t>swelling of the right </a:t>
            </a:r>
            <a:r>
              <a:rPr lang="en-US" dirty="0" smtClean="0"/>
              <a:t>maxillae</a:t>
            </a:r>
            <a:br>
              <a:rPr lang="en-US" dirty="0" smtClean="0"/>
            </a:br>
            <a:r>
              <a:rPr lang="en-US" dirty="0" smtClean="0"/>
              <a:t>2-bony</a:t>
            </a:r>
            <a:r>
              <a:rPr lang="en-US" dirty="0"/>
              <a:t> swelling of the 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 tooltip="Mandible"/>
              </a:rPr>
              <a:t>mandible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2" y="1226127"/>
            <a:ext cx="3963649" cy="28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174172"/>
            <a:ext cx="3352800" cy="29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4286250"/>
            <a:ext cx="3124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28625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1-thick </a:t>
            </a:r>
            <a:r>
              <a:rPr lang="en-US" sz="4000" dirty="0"/>
              <a:t>matter (top) and old fistulous </a:t>
            </a:r>
            <a:r>
              <a:rPr lang="en-US" sz="4000" dirty="0" smtClean="0"/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450"/>
            <a:ext cx="4191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43" y="1314450"/>
            <a:ext cx="399466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71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</a:t>
            </a:r>
            <a:r>
              <a:rPr lang="en-US" dirty="0" err="1" smtClean="0"/>
              <a:t>Actinobacillosis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a specific infectious disease caused by a gram-negative </a:t>
            </a:r>
            <a:r>
              <a:rPr lang="en-US" dirty="0" err="1"/>
              <a:t>coccibacilli</a:t>
            </a:r>
            <a:r>
              <a:rPr lang="en-US" dirty="0"/>
              <a:t> belonging to the genus </a:t>
            </a:r>
            <a:r>
              <a:rPr lang="en-US" dirty="0" err="1"/>
              <a:t>Actinobacillus</a:t>
            </a:r>
            <a:r>
              <a:rPr lang="en-US" dirty="0"/>
              <a:t>. Infection with </a:t>
            </a:r>
            <a:r>
              <a:rPr lang="en-US" i="1" dirty="0"/>
              <a:t>A. </a:t>
            </a:r>
            <a:r>
              <a:rPr lang="en-US" i="1" dirty="0" err="1"/>
              <a:t>lignieresii</a:t>
            </a:r>
            <a:r>
              <a:rPr lang="en-US" dirty="0"/>
              <a:t> is responsible for the wooden tongue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20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Postmortem findings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6078"/>
            <a:ext cx="9144000" cy="36230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Enlarged </a:t>
            </a:r>
            <a:r>
              <a:rPr lang="en-US" dirty="0"/>
              <a:t>tongue showing tough fibrous consistency. (“wooden tongue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A </a:t>
            </a:r>
            <a:r>
              <a:rPr lang="en-US" dirty="0"/>
              <a:t>cluster of small yellowish nodules and erosions of tongue mucosa</a:t>
            </a:r>
          </a:p>
          <a:p>
            <a:r>
              <a:rPr lang="en-US" dirty="0"/>
              <a:t>Encapsulated abscesses found in </a:t>
            </a:r>
            <a:r>
              <a:rPr lang="en-US" dirty="0" smtClean="0"/>
              <a:t>lymph </a:t>
            </a:r>
            <a:r>
              <a:rPr lang="en-US" dirty="0"/>
              <a:t>nodes.</a:t>
            </a:r>
          </a:p>
          <a:p>
            <a:r>
              <a:rPr lang="en-US" dirty="0" smtClean="0"/>
              <a:t>Marked </a:t>
            </a:r>
            <a:r>
              <a:rPr lang="en-US" dirty="0"/>
              <a:t>thickening of the lower part of </a:t>
            </a:r>
            <a:r>
              <a:rPr lang="en-US" dirty="0" err="1"/>
              <a:t>oesophagus</a:t>
            </a:r>
            <a:r>
              <a:rPr lang="en-US" dirty="0"/>
              <a:t> and stomach wall</a:t>
            </a:r>
          </a:p>
          <a:p>
            <a:r>
              <a:rPr lang="en-US" dirty="0"/>
              <a:t>Raised plaques and erosions in the mucosa of rumen and reticulum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1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6"/>
            <a:ext cx="9144000" cy="848933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( </a:t>
            </a:r>
            <a:r>
              <a:rPr lang="en-US" sz="1800" b="1" dirty="0"/>
              <a:t>A ) The tongue is </a:t>
            </a:r>
            <a:r>
              <a:rPr lang="en-US" sz="1800" b="1" dirty="0" smtClean="0"/>
              <a:t>enlarge </a:t>
            </a:r>
            <a:r>
              <a:rPr lang="en-US" sz="1800" b="1" dirty="0"/>
              <a:t>with several areas of chronic ulceration along its lateral </a:t>
            </a:r>
            <a:r>
              <a:rPr lang="en-US" sz="1800" b="1" dirty="0" smtClean="0"/>
              <a:t>edge</a:t>
            </a:r>
            <a:br>
              <a:rPr lang="en-US" sz="1800" b="1" dirty="0" smtClean="0"/>
            </a:br>
            <a:r>
              <a:rPr lang="en-US" sz="1800" b="1" dirty="0"/>
              <a:t>( B ) </a:t>
            </a:r>
            <a:r>
              <a:rPr lang="en-US" sz="1800" b="1" dirty="0" smtClean="0"/>
              <a:t>wooden </a:t>
            </a:r>
            <a:r>
              <a:rPr lang="en-US" sz="1800" b="1" dirty="0"/>
              <a:t>tongue with numerous </a:t>
            </a:r>
            <a:r>
              <a:rPr lang="en-US" sz="1800" b="1" dirty="0" err="1"/>
              <a:t>pyogranulomas</a:t>
            </a:r>
            <a:r>
              <a:rPr lang="en-US" sz="1800" b="1" dirty="0"/>
              <a:t> ( arrow ) scattered throughout the tongue.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" y="1180636"/>
            <a:ext cx="3883269" cy="325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84262"/>
            <a:ext cx="3810000" cy="34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4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1-affected </a:t>
            </a:r>
            <a:r>
              <a:rPr lang="en-US" sz="2000" dirty="0"/>
              <a:t>tongue. Multiple large whitish nodules are seen within the </a:t>
            </a:r>
            <a:r>
              <a:rPr lang="en-US" sz="2000" dirty="0" smtClean="0"/>
              <a:t>tissue</a:t>
            </a:r>
            <a:br>
              <a:rPr lang="en-US" sz="2000" dirty="0" smtClean="0"/>
            </a:br>
            <a:r>
              <a:rPr lang="en-US" sz="2000" dirty="0" smtClean="0"/>
              <a:t>2- </a:t>
            </a:r>
            <a:r>
              <a:rPr lang="en-US" sz="2000" dirty="0"/>
              <a:t>firm nodules and plaques on mid dorsal surface of the 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1200150"/>
            <a:ext cx="39970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8766" y="4476750"/>
            <a:ext cx="3997036" cy="19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954846"/>
            <a:ext cx="4223561" cy="36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8199" y="954846"/>
            <a:ext cx="4223561" cy="2453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199" y="4476750"/>
            <a:ext cx="4223561" cy="19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8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155</Words>
  <Application>Microsoft Office PowerPoint</Application>
  <PresentationFormat>عرض على الشاشة (9:16)‏</PresentationFormat>
  <Paragraphs>30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- Bovine Actinomycosis - Bovine Actinobacillosis</vt:lpstr>
      <vt:lpstr>Actinomycosis (“Lumpy Jaw”) </vt:lpstr>
      <vt:lpstr>Postmortem findings: </vt:lpstr>
      <vt:lpstr>1-bony swelling of the right maxillae 2-bony swelling of the  mandible</vt:lpstr>
      <vt:lpstr> 1-thick matter (top) and old fistulous granulomas </vt:lpstr>
      <vt:lpstr>Bovine Actinobacillosis</vt:lpstr>
      <vt:lpstr>Postmortem findings: </vt:lpstr>
      <vt:lpstr> ( A ) The tongue is enlarge with several areas of chronic ulceration along its lateral edge ( B ) wooden tongue with numerous pyogranulomas ( arrow ) scattered throughout the tongue. </vt:lpstr>
      <vt:lpstr>1-affected tongue. Multiple large whitish nodules are seen within the tissue 2- firm nodules and plaques on mid dorsal surface of the tongue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Abu-mustafa</cp:lastModifiedBy>
  <cp:revision>22</cp:revision>
  <dcterms:created xsi:type="dcterms:W3CDTF">2006-08-16T00:00:00Z</dcterms:created>
  <dcterms:modified xsi:type="dcterms:W3CDTF">2022-11-22T09:25:45Z</dcterms:modified>
</cp:coreProperties>
</file>